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65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A8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100" d="100"/>
          <a:sy n="100" d="100"/>
        </p:scale>
        <p:origin x="72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6079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B2ACB3-26F4-098C-73FE-E61F7FB245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E46EE6-3AB4-0D78-04D7-87FD0B9BF3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F64AE2-5D45-A750-B2AC-E426D949A2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B3A3C5-4E1E-8861-F2BF-6DC457533C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9957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77A3E-EA7F-0AF6-C98A-081B5A3F3A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>
            <a:extLst>
              <a:ext uri="{FF2B5EF4-FFF2-40B4-BE49-F238E27FC236}">
                <a16:creationId xmlns:a16="http://schemas.microsoft.com/office/drawing/2014/main" id="{0E13D054-5B8B-5FF5-06DE-B3477E837A25}"/>
              </a:ext>
            </a:extLst>
          </p:cNvPr>
          <p:cNvSpPr/>
          <p:nvPr/>
        </p:nvSpPr>
        <p:spPr>
          <a:xfrm>
            <a:off x="-2" y="0"/>
            <a:ext cx="388842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174C5F78-176B-DFC4-480F-B05F27AEFE38}"/>
              </a:ext>
            </a:extLst>
          </p:cNvPr>
          <p:cNvSpPr/>
          <p:nvPr/>
        </p:nvSpPr>
        <p:spPr>
          <a:xfrm>
            <a:off x="4403687" y="1067982"/>
            <a:ext cx="107259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kern="0" spc="15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100-DAY POST-MERGER INTEGRATION PLAYBOOK</a:t>
            </a:r>
            <a:endParaRPr lang="en-US" sz="140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1093066D-DC1A-5B6A-F261-38AE240010B8}"/>
              </a:ext>
            </a:extLst>
          </p:cNvPr>
          <p:cNvSpPr/>
          <p:nvPr/>
        </p:nvSpPr>
        <p:spPr>
          <a:xfrm>
            <a:off x="4357967" y="1982382"/>
            <a:ext cx="10817352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400" b="1" dirty="0">
                <a:latin typeface="Cambria" pitchFamily="34" charset="0"/>
                <a:ea typeface="Cambria" pitchFamily="34" charset="-122"/>
                <a:cs typeface="Cambria" pitchFamily="34" charset="-120"/>
              </a:rPr>
              <a:t>VALUE DRIVERS </a:t>
            </a:r>
            <a:r>
              <a:rPr lang="en-US" sz="2800" b="1" dirty="0">
                <a:latin typeface="Cambria" pitchFamily="34" charset="0"/>
                <a:ea typeface="Cambria" pitchFamily="34" charset="-122"/>
                <a:cs typeface="Cambria" pitchFamily="34" charset="-120"/>
              </a:rPr>
              <a:t>BY TEAM</a:t>
            </a:r>
            <a:endParaRPr lang="en-US" sz="2800" dirty="0"/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401EB858-DF96-427C-55F6-5D7D2F2668D2}"/>
              </a:ext>
            </a:extLst>
          </p:cNvPr>
          <p:cNvSpPr/>
          <p:nvPr/>
        </p:nvSpPr>
        <p:spPr>
          <a:xfrm>
            <a:off x="4281192" y="5881460"/>
            <a:ext cx="8046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100-DAY INTEGRATION</a:t>
            </a:r>
            <a:endParaRPr lang="en-US" sz="3200" dirty="0">
              <a:solidFill>
                <a:srgbClr val="C9A8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233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931920" cy="6858000"/>
          </a:xfrm>
          <a:prstGeom prst="rect">
            <a:avLst/>
          </a:prstGeom>
          <a:solidFill>
            <a:srgbClr val="0E4D4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502920"/>
            <a:ext cx="3200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SALES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457200" y="1234440"/>
            <a:ext cx="3200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A8D3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LARGEST VALUE DRIVER IN THE DEAL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457200" y="1874520"/>
            <a:ext cx="2011680" cy="0"/>
          </a:xfrm>
          <a:prstGeom prst="line">
            <a:avLst/>
          </a:prstGeom>
          <a:noFill/>
          <a:ln w="25400">
            <a:solidFill>
              <a:srgbClr val="A8D3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343400" y="137160"/>
            <a:ext cx="73883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0E4D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DRIVERS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343400" y="502920"/>
            <a:ext cx="7388352" cy="1323594"/>
          </a:xfrm>
          <a:prstGeom prst="roundRect">
            <a:avLst>
              <a:gd name="adj" fmla="val 4145"/>
            </a:avLst>
          </a:prstGeom>
          <a:solidFill>
            <a:srgbClr val="EEF5EA"/>
          </a:solidFill>
          <a:ln/>
          <a:effectLst>
            <a:outerShdw blurRad="63500" dist="254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4343400" y="630936"/>
            <a:ext cx="54864" cy="1067562"/>
          </a:xfrm>
          <a:prstGeom prst="rect">
            <a:avLst/>
          </a:prstGeom>
          <a:solidFill>
            <a:srgbClr val="0E4D4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663440" y="630936"/>
            <a:ext cx="67939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E4D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Cross-Sell, Both Directions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4663440" y="941832"/>
            <a:ext cx="6793992" cy="7749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Acquirer products into target's ~500 accounts, and target products into acquirer's larger base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4343400" y="2027682"/>
            <a:ext cx="7388352" cy="1323594"/>
          </a:xfrm>
          <a:prstGeom prst="roundRect">
            <a:avLst>
              <a:gd name="adj" fmla="val 4145"/>
            </a:avLst>
          </a:prstGeom>
          <a:solidFill>
            <a:srgbClr val="EEF5EA"/>
          </a:solidFill>
          <a:ln/>
          <a:effectLst>
            <a:outerShdw blurRad="63500" dist="254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343400" y="2155698"/>
            <a:ext cx="54864" cy="1067562"/>
          </a:xfrm>
          <a:prstGeom prst="rect">
            <a:avLst/>
          </a:prstGeom>
          <a:solidFill>
            <a:srgbClr val="0E4D4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663440" y="2155698"/>
            <a:ext cx="67939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E4D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Bundling &amp; Geographic Expansion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4663440" y="2466594"/>
            <a:ext cx="6793992" cy="7749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solution bundles command higher ASP; established footprints unlock new markets faster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4343400" y="3552444"/>
            <a:ext cx="7388352" cy="1323594"/>
          </a:xfrm>
          <a:prstGeom prst="roundRect">
            <a:avLst>
              <a:gd name="adj" fmla="val 4145"/>
            </a:avLst>
          </a:prstGeom>
          <a:solidFill>
            <a:srgbClr val="EEF5EA"/>
          </a:solidFill>
          <a:ln/>
          <a:effectLst>
            <a:outerShdw blurRad="63500" dist="254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4343400" y="3680460"/>
            <a:ext cx="54864" cy="1067562"/>
          </a:xfrm>
          <a:prstGeom prst="rect">
            <a:avLst/>
          </a:prstGeom>
          <a:solidFill>
            <a:srgbClr val="0E4D4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663440" y="3680460"/>
            <a:ext cx="67939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E4D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 Org Rationalization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4663440" y="3991356"/>
            <a:ext cx="6793992" cy="7749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Eliminating overlapping sales roles while maintaining full territory coverage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4343400" y="5077206"/>
            <a:ext cx="7388352" cy="1323594"/>
          </a:xfrm>
          <a:prstGeom prst="roundRect">
            <a:avLst>
              <a:gd name="adj" fmla="val 4145"/>
            </a:avLst>
          </a:prstGeom>
          <a:solidFill>
            <a:srgbClr val="EEF5EA"/>
          </a:solidFill>
          <a:ln/>
          <a:effectLst>
            <a:outerShdw blurRad="63500" dist="254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4343400" y="5205222"/>
            <a:ext cx="54864" cy="1067562"/>
          </a:xfrm>
          <a:prstGeom prst="rect">
            <a:avLst/>
          </a:prstGeom>
          <a:solidFill>
            <a:srgbClr val="0E4D4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4663440" y="5205222"/>
            <a:ext cx="67939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E4D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Pricing Power &amp; Pipeline Speed</a:t>
            </a:r>
            <a:endParaRPr lang="en-US" sz="1450" dirty="0"/>
          </a:p>
        </p:txBody>
      </p:sp>
      <p:sp>
        <p:nvSpPr>
          <p:cNvPr id="22" name="Text 20"/>
          <p:cNvSpPr/>
          <p:nvPr/>
        </p:nvSpPr>
        <p:spPr>
          <a:xfrm>
            <a:off x="4663440" y="5516118"/>
            <a:ext cx="6793992" cy="7749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Stronger market position lifts renewal pricing; doubled enterprise coverage accelerates time-to-close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36576" y="6547104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100-Day Advisors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1686032" y="6547104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sp>
        <p:nvSpPr>
          <p:cNvPr id="26" name="Shape 0">
            <a:extLst>
              <a:ext uri="{FF2B5EF4-FFF2-40B4-BE49-F238E27FC236}">
                <a16:creationId xmlns:a16="http://schemas.microsoft.com/office/drawing/2014/main" id="{F61523E6-3272-7657-857A-59231ACA5C1C}"/>
              </a:ext>
            </a:extLst>
          </p:cNvPr>
          <p:cNvSpPr/>
          <p:nvPr/>
        </p:nvSpPr>
        <p:spPr>
          <a:xfrm>
            <a:off x="345055" y="4596959"/>
            <a:ext cx="1936343" cy="1584385"/>
          </a:xfrm>
          <a:prstGeom prst="rect">
            <a:avLst/>
          </a:prstGeom>
          <a:solidFill>
            <a:srgbClr val="0E4D45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931920" cy="6858000"/>
          </a:xfrm>
          <a:prstGeom prst="rect">
            <a:avLst/>
          </a:prstGeom>
          <a:solidFill>
            <a:srgbClr val="0B0E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502920"/>
            <a:ext cx="3200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IT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457200" y="1234440"/>
            <a:ext cx="3200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3DA5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SYSTEMS &amp; INFRASTRUCTURE VALUE DRIVERS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457200" y="1874520"/>
            <a:ext cx="2011680" cy="0"/>
          </a:xfrm>
          <a:prstGeom prst="line">
            <a:avLst/>
          </a:prstGeom>
          <a:noFill/>
          <a:ln w="25400">
            <a:solidFill>
              <a:srgbClr val="3DA5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343400" y="137160"/>
            <a:ext cx="73883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0B0E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DRIVERS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343400" y="502920"/>
            <a:ext cx="7388352" cy="1323594"/>
          </a:xfrm>
          <a:prstGeom prst="roundRect">
            <a:avLst>
              <a:gd name="adj" fmla="val 4145"/>
            </a:avLst>
          </a:prstGeom>
          <a:solidFill>
            <a:srgbClr val="EAF2FB"/>
          </a:solidFill>
          <a:ln/>
          <a:effectLst>
            <a:outerShdw blurRad="63500" dist="254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4343400" y="630936"/>
            <a:ext cx="54864" cy="1067562"/>
          </a:xfrm>
          <a:prstGeom prst="rect">
            <a:avLst/>
          </a:prstGeom>
          <a:solidFill>
            <a:srgbClr val="0B0E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663440" y="630936"/>
            <a:ext cx="67939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B0E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Organization Rationalization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4663440" y="941832"/>
            <a:ext cx="6793992" cy="7749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Combining two IT organizations eliminates overlapping specialist roles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4343400" y="2027682"/>
            <a:ext cx="7388352" cy="1323594"/>
          </a:xfrm>
          <a:prstGeom prst="roundRect">
            <a:avLst>
              <a:gd name="adj" fmla="val 4145"/>
            </a:avLst>
          </a:prstGeom>
          <a:solidFill>
            <a:srgbClr val="EAF2FB"/>
          </a:solidFill>
          <a:ln/>
          <a:effectLst>
            <a:outerShdw blurRad="63500" dist="254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343400" y="2155698"/>
            <a:ext cx="54864" cy="1067562"/>
          </a:xfrm>
          <a:prstGeom prst="rect">
            <a:avLst/>
          </a:prstGeom>
          <a:solidFill>
            <a:srgbClr val="0B0E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663440" y="2155698"/>
            <a:ext cx="67939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B0E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Center Consolidation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4663440" y="2466594"/>
            <a:ext cx="6793992" cy="7749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Exiting one facility eliminates duplicate lease, power, cooling, and maintenance cost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4343400" y="3552444"/>
            <a:ext cx="7388352" cy="1323594"/>
          </a:xfrm>
          <a:prstGeom prst="roundRect">
            <a:avLst>
              <a:gd name="adj" fmla="val 4145"/>
            </a:avLst>
          </a:prstGeom>
          <a:solidFill>
            <a:srgbClr val="EAF2FB"/>
          </a:solidFill>
          <a:ln/>
          <a:effectLst>
            <a:outerShdw blurRad="63500" dist="254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4343400" y="3680460"/>
            <a:ext cx="54864" cy="1067562"/>
          </a:xfrm>
          <a:prstGeom prst="rect">
            <a:avLst/>
          </a:prstGeom>
          <a:solidFill>
            <a:srgbClr val="0B0E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663440" y="3680460"/>
            <a:ext cx="67939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B0E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SaaS License Consolidation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4663440" y="3991356"/>
            <a:ext cx="6793992" cy="7749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Rationalizing duplicate productivity, analytics, and project management tools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4343400" y="5077206"/>
            <a:ext cx="7388352" cy="1323594"/>
          </a:xfrm>
          <a:prstGeom prst="roundRect">
            <a:avLst>
              <a:gd name="adj" fmla="val 4145"/>
            </a:avLst>
          </a:prstGeom>
          <a:solidFill>
            <a:srgbClr val="EAF2FB"/>
          </a:solidFill>
          <a:ln/>
          <a:effectLst>
            <a:outerShdw blurRad="63500" dist="254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4343400" y="5205222"/>
            <a:ext cx="54864" cy="1067562"/>
          </a:xfrm>
          <a:prstGeom prst="rect">
            <a:avLst/>
          </a:prstGeom>
          <a:solidFill>
            <a:srgbClr val="0B0E1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4663440" y="5205222"/>
            <a:ext cx="67939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B0E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Infrastructure &amp; Tool Consolidation</a:t>
            </a:r>
            <a:endParaRPr lang="en-US" sz="1450" dirty="0"/>
          </a:p>
        </p:txBody>
      </p:sp>
      <p:sp>
        <p:nvSpPr>
          <p:cNvPr id="22" name="Text 20"/>
          <p:cNvSpPr/>
          <p:nvPr/>
        </p:nvSpPr>
        <p:spPr>
          <a:xfrm>
            <a:off x="4663440" y="5516118"/>
            <a:ext cx="6793992" cy="7749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Device management, telephony, ITSM, network monitoring, and WAN circuits onto single platforms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36576" y="6547104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100-Day Advisors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1686032" y="6547104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931920" cy="6858000"/>
          </a:xfrm>
          <a:prstGeom prst="rect">
            <a:avLst/>
          </a:prstGeom>
          <a:solidFill>
            <a:srgbClr val="0F5C3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502920"/>
            <a:ext cx="3200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FINANCE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457200" y="1234440"/>
            <a:ext cx="3200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TAX, TREASURY &amp; SYSTEMS VALUE DRIVERS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457200" y="1874520"/>
            <a:ext cx="2011680" cy="0"/>
          </a:xfrm>
          <a:prstGeom prst="line">
            <a:avLst/>
          </a:prstGeom>
          <a:noFill/>
          <a:ln w="2540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343400" y="137160"/>
            <a:ext cx="73883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0F5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DRIVERS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343400" y="502920"/>
            <a:ext cx="7388352" cy="1323594"/>
          </a:xfrm>
          <a:prstGeom prst="roundRect">
            <a:avLst>
              <a:gd name="adj" fmla="val 4145"/>
            </a:avLst>
          </a:prstGeom>
          <a:solidFill>
            <a:srgbClr val="EAF3EE"/>
          </a:solidFill>
          <a:ln/>
          <a:effectLst>
            <a:outerShdw blurRad="63500" dist="254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4343400" y="630936"/>
            <a:ext cx="54864" cy="1067562"/>
          </a:xfrm>
          <a:prstGeom prst="rect">
            <a:avLst/>
          </a:prstGeom>
          <a:solidFill>
            <a:srgbClr val="0F5C3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663440" y="630936"/>
            <a:ext cx="67939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F5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 &amp; Treasury Optimization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4663440" y="941832"/>
            <a:ext cx="6793992" cy="7749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NOL utilization, tax structure optimization, treasury centralization, interest expense reduction, and working capital gains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4343400" y="2027682"/>
            <a:ext cx="7388352" cy="1323594"/>
          </a:xfrm>
          <a:prstGeom prst="roundRect">
            <a:avLst>
              <a:gd name="adj" fmla="val 4145"/>
            </a:avLst>
          </a:prstGeom>
          <a:solidFill>
            <a:srgbClr val="EAF3EE"/>
          </a:solidFill>
          <a:ln/>
          <a:effectLst>
            <a:outerShdw blurRad="63500" dist="254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343400" y="2155698"/>
            <a:ext cx="54864" cy="1067562"/>
          </a:xfrm>
          <a:prstGeom prst="rect">
            <a:avLst/>
          </a:prstGeom>
          <a:solidFill>
            <a:srgbClr val="0F5C3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663440" y="2155698"/>
            <a:ext cx="67939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F5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Estate &amp; Vendor Consolidation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4663440" y="2466594"/>
            <a:ext cx="6793992" cy="7749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Exiting overlapping office leases and consolidating G&amp;A, facilities, and insurance spend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4343400" y="3552444"/>
            <a:ext cx="7388352" cy="1323594"/>
          </a:xfrm>
          <a:prstGeom prst="roundRect">
            <a:avLst>
              <a:gd name="adj" fmla="val 4145"/>
            </a:avLst>
          </a:prstGeom>
          <a:solidFill>
            <a:srgbClr val="EAF3EE"/>
          </a:solidFill>
          <a:ln/>
          <a:effectLst>
            <a:outerShdw blurRad="63500" dist="254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4343400" y="3680460"/>
            <a:ext cx="54864" cy="1067562"/>
          </a:xfrm>
          <a:prstGeom prst="rect">
            <a:avLst/>
          </a:prstGeom>
          <a:solidFill>
            <a:srgbClr val="0F5C3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663440" y="3680460"/>
            <a:ext cx="67939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F5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Systems Consolidation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4663440" y="3991356"/>
            <a:ext cx="6793992" cy="7749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ERP and finance-tool stack eliminates dual licenses, hosting, and reconciliation overhead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4343400" y="5077206"/>
            <a:ext cx="7388352" cy="1323594"/>
          </a:xfrm>
          <a:prstGeom prst="roundRect">
            <a:avLst>
              <a:gd name="adj" fmla="val 4145"/>
            </a:avLst>
          </a:prstGeom>
          <a:solidFill>
            <a:srgbClr val="EAF3EE"/>
          </a:solidFill>
          <a:ln/>
          <a:effectLst>
            <a:outerShdw blurRad="63500" dist="254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4343400" y="5205222"/>
            <a:ext cx="54864" cy="1067562"/>
          </a:xfrm>
          <a:prstGeom prst="rect">
            <a:avLst/>
          </a:prstGeom>
          <a:solidFill>
            <a:srgbClr val="0F5C3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4663440" y="5205222"/>
            <a:ext cx="67939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F5C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Headcount &amp; Audit Rationalization</a:t>
            </a:r>
            <a:endParaRPr lang="en-US" sz="1450" dirty="0"/>
          </a:p>
        </p:txBody>
      </p:sp>
      <p:sp>
        <p:nvSpPr>
          <p:cNvPr id="22" name="Text 20"/>
          <p:cNvSpPr/>
          <p:nvPr/>
        </p:nvSpPr>
        <p:spPr>
          <a:xfrm>
            <a:off x="4663440" y="5516118"/>
            <a:ext cx="6793992" cy="7749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Eliminating duplicate finance roles and combining internal audit functions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36576" y="6547104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100-Day Advisors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1686032" y="6547104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931920" cy="68580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502920"/>
            <a:ext cx="3200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HR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457200" y="1234440"/>
            <a:ext cx="3200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PEOPLE, PAY &amp; BENEFITS VALUE DRIVERS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457200" y="1874520"/>
            <a:ext cx="2011680" cy="0"/>
          </a:xfrm>
          <a:prstGeom prst="line">
            <a:avLst/>
          </a:prstGeom>
          <a:noFill/>
          <a:ln w="2540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343400" y="137160"/>
            <a:ext cx="73883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DRIVERS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343400" y="502920"/>
            <a:ext cx="7388352" cy="1323594"/>
          </a:xfrm>
          <a:prstGeom prst="roundRect">
            <a:avLst>
              <a:gd name="adj" fmla="val 4145"/>
            </a:avLst>
          </a:prstGeom>
          <a:solidFill>
            <a:srgbClr val="EFEAD8"/>
          </a:solidFill>
          <a:ln/>
          <a:effectLst>
            <a:outerShdw blurRad="63500" dist="254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4343400" y="630936"/>
            <a:ext cx="54864" cy="1067562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663440" y="630936"/>
            <a:ext cx="67939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Headcount Rationalization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4663440" y="941832"/>
            <a:ext cx="6793992" cy="7749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Eliminating duplicate HR roles across the combined organization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4343400" y="2027682"/>
            <a:ext cx="7388352" cy="1323594"/>
          </a:xfrm>
          <a:prstGeom prst="roundRect">
            <a:avLst>
              <a:gd name="adj" fmla="val 4145"/>
            </a:avLst>
          </a:prstGeom>
          <a:solidFill>
            <a:srgbClr val="EFEAD8"/>
          </a:solidFill>
          <a:ln/>
          <a:effectLst>
            <a:outerShdw blurRad="63500" dist="254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343400" y="2155698"/>
            <a:ext cx="54864" cy="1067562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663440" y="2155698"/>
            <a:ext cx="67939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HRIS &amp; Vendor Consolidation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4663440" y="2466594"/>
            <a:ext cx="6793992" cy="7749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Retiring duplicate HRIS, payroll, ATS, and LMS platforms; renegotiating vendor contracts at scale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4343400" y="3552444"/>
            <a:ext cx="7388352" cy="1323594"/>
          </a:xfrm>
          <a:prstGeom prst="roundRect">
            <a:avLst>
              <a:gd name="adj" fmla="val 4145"/>
            </a:avLst>
          </a:prstGeom>
          <a:solidFill>
            <a:srgbClr val="EFEAD8"/>
          </a:solidFill>
          <a:ln/>
          <a:effectLst>
            <a:outerShdw blurRad="63500" dist="254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4343400" y="3680460"/>
            <a:ext cx="54864" cy="1067562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663440" y="3680460"/>
            <a:ext cx="67939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Benefit Plan Consolidation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4663440" y="3991356"/>
            <a:ext cx="6793992" cy="7749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Aligning 401(k) match, vesting, and core health plans to a single, lower-cost design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4343400" y="5077206"/>
            <a:ext cx="7388352" cy="1323594"/>
          </a:xfrm>
          <a:prstGeom prst="roundRect">
            <a:avLst>
              <a:gd name="adj" fmla="val 4145"/>
            </a:avLst>
          </a:prstGeom>
          <a:solidFill>
            <a:srgbClr val="EFEAD8"/>
          </a:solidFill>
          <a:ln/>
          <a:effectLst>
            <a:outerShdw blurRad="63500" dist="254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4343400" y="5205222"/>
            <a:ext cx="54864" cy="1067562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4663440" y="5205222"/>
            <a:ext cx="67939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 &amp; Insurance Harmonization</a:t>
            </a:r>
            <a:endParaRPr lang="en-US" sz="1450" dirty="0"/>
          </a:p>
        </p:txBody>
      </p:sp>
      <p:sp>
        <p:nvSpPr>
          <p:cNvPr id="22" name="Text 20"/>
          <p:cNvSpPr/>
          <p:nvPr/>
        </p:nvSpPr>
        <p:spPr>
          <a:xfrm>
            <a:off x="4663440" y="5516118"/>
            <a:ext cx="6793992" cy="7749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Standardizing PTO, severance, and group health/supplemental coverage across both entities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36576" y="6547104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100-Day Advisors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1686032" y="6547104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931920" cy="6858000"/>
          </a:xfrm>
          <a:prstGeom prst="rect">
            <a:avLst/>
          </a:prstGeom>
          <a:solidFill>
            <a:srgbClr val="2E5C5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502920"/>
            <a:ext cx="3200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COMMUNICATIONS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57200" y="1234440"/>
            <a:ext cx="3200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E879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TRUST, NARRATIVE &amp; REPUTATIONAL VALUE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457200" y="1874520"/>
            <a:ext cx="2011680" cy="0"/>
          </a:xfrm>
          <a:prstGeom prst="line">
            <a:avLst/>
          </a:prstGeom>
          <a:noFill/>
          <a:ln w="25400">
            <a:solidFill>
              <a:srgbClr val="E8792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343400" y="137160"/>
            <a:ext cx="73883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2E5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DRIVERS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343400" y="502920"/>
            <a:ext cx="7388352" cy="1323594"/>
          </a:xfrm>
          <a:prstGeom prst="roundRect">
            <a:avLst>
              <a:gd name="adj" fmla="val 4145"/>
            </a:avLst>
          </a:prstGeom>
          <a:solidFill>
            <a:srgbClr val="EDF3F2"/>
          </a:solidFill>
          <a:ln/>
          <a:effectLst>
            <a:outerShdw blurRad="63500" dist="254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4343400" y="630936"/>
            <a:ext cx="54864" cy="1067562"/>
          </a:xfrm>
          <a:prstGeom prst="rect">
            <a:avLst/>
          </a:prstGeom>
          <a:solidFill>
            <a:srgbClr val="2E5C5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663440" y="630936"/>
            <a:ext cx="67939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E5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Agency &amp; Retainer Consolidation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4663440" y="941832"/>
            <a:ext cx="6793992" cy="7749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Auditing PR, digital, and creative retainers and rationalizing to a single preferred roster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4343400" y="2027682"/>
            <a:ext cx="7388352" cy="1323594"/>
          </a:xfrm>
          <a:prstGeom prst="roundRect">
            <a:avLst>
              <a:gd name="adj" fmla="val 4145"/>
            </a:avLst>
          </a:prstGeom>
          <a:solidFill>
            <a:srgbClr val="EDF3F2"/>
          </a:solidFill>
          <a:ln/>
          <a:effectLst>
            <a:outerShdw blurRad="63500" dist="254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343400" y="2155698"/>
            <a:ext cx="54864" cy="1067562"/>
          </a:xfrm>
          <a:prstGeom prst="rect">
            <a:avLst/>
          </a:prstGeom>
          <a:solidFill>
            <a:srgbClr val="2E5C5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663440" y="2155698"/>
            <a:ext cx="67939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E5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Combined Narrative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4663440" y="2466594"/>
            <a:ext cx="6793992" cy="7749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Master narrative and messaging frameworks keep employees, customers, investors, and media aligned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4343400" y="3552444"/>
            <a:ext cx="7388352" cy="1323594"/>
          </a:xfrm>
          <a:prstGeom prst="roundRect">
            <a:avLst>
              <a:gd name="adj" fmla="val 4145"/>
            </a:avLst>
          </a:prstGeom>
          <a:solidFill>
            <a:srgbClr val="EDF3F2"/>
          </a:solidFill>
          <a:ln/>
          <a:effectLst>
            <a:outerShdw blurRad="63500" dist="254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4343400" y="3680460"/>
            <a:ext cx="54864" cy="1067562"/>
          </a:xfrm>
          <a:prstGeom prst="rect">
            <a:avLst/>
          </a:prstGeom>
          <a:solidFill>
            <a:srgbClr val="2E5C5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663440" y="3680460"/>
            <a:ext cx="67939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E5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 Trust Protection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4663440" y="3991356"/>
            <a:ext cx="6793992" cy="7749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Manager-first cascade and Day 1 readiness reduce the flight risk that comes from mixed signals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4343400" y="5077206"/>
            <a:ext cx="7388352" cy="1323594"/>
          </a:xfrm>
          <a:prstGeom prst="roundRect">
            <a:avLst>
              <a:gd name="adj" fmla="val 4145"/>
            </a:avLst>
          </a:prstGeom>
          <a:solidFill>
            <a:srgbClr val="EDF3F2"/>
          </a:solidFill>
          <a:ln/>
          <a:effectLst>
            <a:outerShdw blurRad="63500" dist="254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4343400" y="5205222"/>
            <a:ext cx="54864" cy="1067562"/>
          </a:xfrm>
          <a:prstGeom prst="rect">
            <a:avLst/>
          </a:prstGeom>
          <a:solidFill>
            <a:srgbClr val="2E5C5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4663440" y="5205222"/>
            <a:ext cx="67939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E5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&amp; Market Confidence</a:t>
            </a:r>
            <a:endParaRPr lang="en-US" sz="1450" dirty="0"/>
          </a:p>
        </p:txBody>
      </p:sp>
      <p:sp>
        <p:nvSpPr>
          <p:cNvPr id="22" name="Text 20"/>
          <p:cNvSpPr/>
          <p:nvPr/>
        </p:nvSpPr>
        <p:spPr>
          <a:xfrm>
            <a:off x="4663440" y="5516118"/>
            <a:ext cx="6793992" cy="7749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Coordinated brand strategy and regulatory-cleared messaging protect reputation through the transition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36576" y="6547104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100-Day Advisors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1686032" y="6547104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931920" cy="6858000"/>
          </a:xfrm>
          <a:prstGeom prst="rect">
            <a:avLst/>
          </a:prstGeom>
          <a:solidFill>
            <a:srgbClr val="8C1D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502920"/>
            <a:ext cx="3200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LEGAL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457200" y="1234440"/>
            <a:ext cx="3200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ENTITY, LITIGATION &amp; OUTSIDE COUNSEL VALUE DRIVERS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457200" y="1874520"/>
            <a:ext cx="2011680" cy="0"/>
          </a:xfrm>
          <a:prstGeom prst="line">
            <a:avLst/>
          </a:prstGeom>
          <a:noFill/>
          <a:ln w="2540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343400" y="137160"/>
            <a:ext cx="73883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8C1D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DRIVERS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343400" y="502920"/>
            <a:ext cx="7388352" cy="1831848"/>
          </a:xfrm>
          <a:prstGeom prst="roundRect">
            <a:avLst>
              <a:gd name="adj" fmla="val 2995"/>
            </a:avLst>
          </a:prstGeom>
          <a:solidFill>
            <a:srgbClr val="F5EDE7"/>
          </a:solidFill>
          <a:ln/>
          <a:effectLst>
            <a:outerShdw blurRad="63500" dist="254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4343400" y="630936"/>
            <a:ext cx="54864" cy="1575816"/>
          </a:xfrm>
          <a:prstGeom prst="rect">
            <a:avLst/>
          </a:prstGeom>
          <a:solidFill>
            <a:srgbClr val="8C1D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663440" y="630936"/>
            <a:ext cx="67939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8C1D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Outside Counsel Consolidation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4663440" y="941832"/>
            <a:ext cx="6793992" cy="1283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Combining two legal departments enables law firm panel reduction and combined-volume billing rates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4343400" y="2535936"/>
            <a:ext cx="7388352" cy="1831848"/>
          </a:xfrm>
          <a:prstGeom prst="roundRect">
            <a:avLst>
              <a:gd name="adj" fmla="val 2995"/>
            </a:avLst>
          </a:prstGeom>
          <a:solidFill>
            <a:srgbClr val="F5EDE7"/>
          </a:solidFill>
          <a:ln/>
          <a:effectLst>
            <a:outerShdw blurRad="63500" dist="254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343400" y="2663952"/>
            <a:ext cx="54864" cy="1575816"/>
          </a:xfrm>
          <a:prstGeom prst="rect">
            <a:avLst/>
          </a:prstGeom>
          <a:solidFill>
            <a:srgbClr val="8C1D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663440" y="2663952"/>
            <a:ext cx="67939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8C1D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 Entity Rationalization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4663440" y="2974848"/>
            <a:ext cx="6793992" cy="1283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Eliminating redundant entities cuts state registration, filing, and registered-agent costs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4343400" y="4568952"/>
            <a:ext cx="7388352" cy="1831848"/>
          </a:xfrm>
          <a:prstGeom prst="roundRect">
            <a:avLst>
              <a:gd name="adj" fmla="val 2995"/>
            </a:avLst>
          </a:prstGeom>
          <a:solidFill>
            <a:srgbClr val="F5EDE7"/>
          </a:solidFill>
          <a:ln/>
          <a:effectLst>
            <a:outerShdw blurRad="63500" dist="254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4343400" y="4696968"/>
            <a:ext cx="54864" cy="1575816"/>
          </a:xfrm>
          <a:prstGeom prst="rect">
            <a:avLst/>
          </a:prstGeom>
          <a:solidFill>
            <a:srgbClr val="8C1D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663440" y="4696968"/>
            <a:ext cx="67939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8C1D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Litigation Portfolio Consolidation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4663440" y="5007864"/>
            <a:ext cx="6793992" cy="1283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Removing duplicative reserves and consolidating outside counsel on active matters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36576" y="6547104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100-Day Advisors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1686032" y="6547104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931920" cy="6858000"/>
          </a:xfrm>
          <a:prstGeom prst="rect">
            <a:avLst/>
          </a:prstGeom>
          <a:solidFill>
            <a:srgbClr val="1F3B7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502920"/>
            <a:ext cx="3200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IMO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457200" y="1234440"/>
            <a:ext cx="3200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ENGINE THAT DRIVES THE INTEGRATION FORWARD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457200" y="1874520"/>
            <a:ext cx="2011680" cy="0"/>
          </a:xfrm>
          <a:prstGeom prst="line">
            <a:avLst/>
          </a:prstGeom>
          <a:noFill/>
          <a:ln w="254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343400" y="137160"/>
            <a:ext cx="73883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1F3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DRIVERS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343400" y="502920"/>
            <a:ext cx="7388352" cy="1323594"/>
          </a:xfrm>
          <a:prstGeom prst="roundRect">
            <a:avLst>
              <a:gd name="adj" fmla="val 4145"/>
            </a:avLst>
          </a:prstGeom>
          <a:solidFill>
            <a:srgbClr val="EDEEF4"/>
          </a:solidFill>
          <a:ln/>
          <a:effectLst>
            <a:outerShdw blurRad="63500" dist="254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4343400" y="630936"/>
            <a:ext cx="54864" cy="1067562"/>
          </a:xfrm>
          <a:prstGeom prst="rect">
            <a:avLst/>
          </a:prstGeom>
          <a:solidFill>
            <a:srgbClr val="1F3B7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663440" y="630936"/>
            <a:ext cx="67939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F3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Stood Up Fast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4663440" y="941832"/>
            <a:ext cx="6793992" cy="7749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Steering Committee, workstream leads, and IMO charter established before Day 1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4343400" y="2027682"/>
            <a:ext cx="7388352" cy="1323594"/>
          </a:xfrm>
          <a:prstGeom prst="roundRect">
            <a:avLst>
              <a:gd name="adj" fmla="val 4145"/>
            </a:avLst>
          </a:prstGeom>
          <a:solidFill>
            <a:srgbClr val="EDEEF4"/>
          </a:solidFill>
          <a:ln/>
          <a:effectLst>
            <a:outerShdw blurRad="63500" dist="254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343400" y="2155698"/>
            <a:ext cx="54864" cy="1067562"/>
          </a:xfrm>
          <a:prstGeom prst="rect">
            <a:avLst/>
          </a:prstGeom>
          <a:solidFill>
            <a:srgbClr val="1F3B7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663440" y="2155698"/>
            <a:ext cx="67939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F3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Source of Truth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4663440" y="2466594"/>
            <a:ext cx="6793992" cy="7749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RAID log, one plan of record, one Executive Dashboard — no shadow trackers, no conflicting status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4343400" y="3552444"/>
            <a:ext cx="7388352" cy="1323594"/>
          </a:xfrm>
          <a:prstGeom prst="roundRect">
            <a:avLst>
              <a:gd name="adj" fmla="val 4145"/>
            </a:avLst>
          </a:prstGeom>
          <a:solidFill>
            <a:srgbClr val="EDEEF4"/>
          </a:solidFill>
          <a:ln/>
          <a:effectLst>
            <a:outerShdw blurRad="63500" dist="254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4343400" y="3680460"/>
            <a:ext cx="54864" cy="1067562"/>
          </a:xfrm>
          <a:prstGeom prst="rect">
            <a:avLst/>
          </a:prstGeom>
          <a:solidFill>
            <a:srgbClr val="1F3B7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663440" y="3680460"/>
            <a:ext cx="67939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F3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Tracking &amp; Realization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4663440" y="3991356"/>
            <a:ext cx="6793992" cy="7749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Owns the mechanism that turns every workstream's committed value into a validated outcome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4343400" y="5077206"/>
            <a:ext cx="7388352" cy="1323594"/>
          </a:xfrm>
          <a:prstGeom prst="roundRect">
            <a:avLst>
              <a:gd name="adj" fmla="val 4145"/>
            </a:avLst>
          </a:prstGeom>
          <a:solidFill>
            <a:srgbClr val="EDEEF4"/>
          </a:solidFill>
          <a:ln/>
          <a:effectLst>
            <a:outerShdw blurRad="63500" dist="254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4343400" y="5205222"/>
            <a:ext cx="54864" cy="1067562"/>
          </a:xfrm>
          <a:prstGeom prst="rect">
            <a:avLst/>
          </a:prstGeom>
          <a:solidFill>
            <a:srgbClr val="1F3B7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4663440" y="5205222"/>
            <a:ext cx="67939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F3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 Through Day 100 Cadence</a:t>
            </a:r>
            <a:endParaRPr lang="en-US" sz="1450" dirty="0"/>
          </a:p>
        </p:txBody>
      </p:sp>
      <p:sp>
        <p:nvSpPr>
          <p:cNvPr id="22" name="Text 20"/>
          <p:cNvSpPr/>
          <p:nvPr/>
        </p:nvSpPr>
        <p:spPr>
          <a:xfrm>
            <a:off x="4663440" y="5516118"/>
            <a:ext cx="6793992" cy="7749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3A3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Readiness gates, 30/60-day reviews, and the Day 100 close-out report keep every workstream accountable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36576" y="6547104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100-Day Advisors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1686032" y="6547104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F1F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0" y="2331720"/>
            <a:ext cx="12188952" cy="45720"/>
          </a:xfrm>
          <a:prstGeom prst="rect">
            <a:avLst/>
          </a:prstGeom>
          <a:solidFill>
            <a:srgbClr val="C9A84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4160520"/>
            <a:ext cx="12188952" cy="45720"/>
          </a:xfrm>
          <a:prstGeom prst="rect">
            <a:avLst/>
          </a:prstGeom>
          <a:solidFill>
            <a:srgbClr val="C9A84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0" y="2606040"/>
            <a:ext cx="1218895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100-DAY ADVISORS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0" y="3611880"/>
            <a:ext cx="121889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i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Accelerating M&amp;A Integrations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0" y="4343400"/>
            <a:ext cx="121889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MandAPlaybook.com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0" y="4709160"/>
            <a:ext cx="121889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C9C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inquiries@MandAPlaybook.com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1154</TotalTime>
  <Words>594</Words>
  <Application>Microsoft Office PowerPoint</Application>
  <PresentationFormat>Widescreen</PresentationFormat>
  <Paragraphs>105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Joseph Aberger</cp:lastModifiedBy>
  <cp:revision>4</cp:revision>
  <dcterms:created xsi:type="dcterms:W3CDTF">2026-07-21T21:03:41Z</dcterms:created>
  <dcterms:modified xsi:type="dcterms:W3CDTF">2026-07-22T16:21:46Z</dcterms:modified>
</cp:coreProperties>
</file>